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95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2" r:id="rId3"/>
    <p:sldId id="284" r:id="rId4"/>
    <p:sldId id="285" r:id="rId5"/>
    <p:sldId id="286" r:id="rId6"/>
    <p:sldId id="287" r:id="rId7"/>
    <p:sldId id="288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1" r:id="rId19"/>
    <p:sldId id="300" r:id="rId20"/>
    <p:sldId id="302" r:id="rId21"/>
    <p:sldId id="266" r:id="rId22"/>
  </p:sldIdLst>
  <p:sldSz cx="9144000" cy="6858000" type="screen4x3"/>
  <p:notesSz cx="6669088" cy="9926638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FFCC"/>
    <a:srgbClr val="CC99FF"/>
    <a:srgbClr val="CC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82" d="100"/>
          <a:sy n="82" d="100"/>
        </p:scale>
        <p:origin x="-9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54F7E20-E2C2-4227-BE9D-72EE5F2E510C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21525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noProof="0" smtClean="0"/>
              <a:t>Click to edit Master text styles</a:t>
            </a:r>
          </a:p>
          <a:p>
            <a:pPr lvl="1"/>
            <a:r>
              <a:rPr lang="bg-BG" altLang="bg-BG" noProof="0" smtClean="0"/>
              <a:t>Second level</a:t>
            </a:r>
          </a:p>
          <a:p>
            <a:pPr lvl="2"/>
            <a:r>
              <a:rPr lang="bg-BG" altLang="bg-BG" noProof="0" smtClean="0"/>
              <a:t>Third level</a:t>
            </a:r>
          </a:p>
          <a:p>
            <a:pPr lvl="3"/>
            <a:r>
              <a:rPr lang="bg-BG" altLang="bg-BG" noProof="0" smtClean="0"/>
              <a:t>Fourth level</a:t>
            </a:r>
          </a:p>
          <a:p>
            <a:pPr lvl="4"/>
            <a:r>
              <a:rPr lang="bg-BG" altLang="bg-BG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50B1D55-C000-41FA-B4F9-35D00819D2D7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97291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C6D86F-EFA6-42B8-8182-C63C2EEBECFA}" type="slidenum">
              <a:rPr lang="bg-BG" altLang="bg-BG" smtClean="0">
                <a:latin typeface="Arial" charset="0"/>
              </a:rPr>
              <a:pPr eaLnBrk="1" hangingPunct="1"/>
              <a:t>1</a:t>
            </a:fld>
            <a:endParaRPr lang="bg-BG" altLang="bg-BG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bg-B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FD9C967-55A7-4978-BF73-8471D47FD25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66524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12E8-B775-41F6-B376-56F7B3864915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47065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AC9B6-FDB3-427E-9C29-FCC0D4C486E2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3023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4E90-5BB0-4560-B255-5F2650A2AD2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12103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E9BAC1-1218-4F5B-8547-AFA1DD8DA88E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8350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6A42-6518-4F99-8FF8-91D6B6E0A5A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0892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7339CB-6F08-43D6-8029-9D1FFE03E61C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7288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75D5F-6845-4250-A2FE-482922AEEAC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0477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1D89-1BA0-4007-B7F9-D006E844CB75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37342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08B99E-9D07-401F-B77A-041B1F9C2CD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03757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5E8C5B4-0288-416B-9787-FA89E277450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4796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 alt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B2FEEA-4838-4784-9509-B533166A2C0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76" r:id="rId2"/>
    <p:sldLayoutId id="2147485083" r:id="rId3"/>
    <p:sldLayoutId id="2147485077" r:id="rId4"/>
    <p:sldLayoutId id="2147485084" r:id="rId5"/>
    <p:sldLayoutId id="2147485078" r:id="rId6"/>
    <p:sldLayoutId id="2147485079" r:id="rId7"/>
    <p:sldLayoutId id="2147485085" r:id="rId8"/>
    <p:sldLayoutId id="2147485086" r:id="rId9"/>
    <p:sldLayoutId id="2147485080" r:id="rId10"/>
    <p:sldLayoutId id="21474850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49AD93-6954-4D3E-A601-CF2F3EBB1791}" type="slidenum">
              <a:rPr lang="bg-BG" altLang="bg-BG" smtClean="0"/>
              <a:pPr eaLnBrk="1" hangingPunct="1"/>
              <a:t>1</a:t>
            </a:fld>
            <a:endParaRPr lang="bg-BG" altLang="bg-BG" smtClean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4742" y="1340768"/>
            <a:ext cx="8567738" cy="194421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bg-BG" sz="3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Учителските </a:t>
            </a:r>
            <a:r>
              <a:rPr lang="bg-BG" sz="3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синдикати </a:t>
            </a:r>
            <a:r>
              <a:rPr lang="en-US" sz="3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3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bg-BG" sz="3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от </a:t>
            </a:r>
            <a:r>
              <a:rPr lang="bg-BG" sz="3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Балканските страни за мир</a:t>
            </a:r>
            <a:endParaRPr lang="en-US" sz="37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172" name="Picture 4" descr="C:\Users\user\AppData\Local\Temp\logo_sb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5252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etuce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8725" y="188913"/>
            <a:ext cx="1169988" cy="9366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174" name="Picture 5" descr="C:\Users\user\Desktop\000000\kns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8913"/>
            <a:ext cx="12954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591" y="4005064"/>
            <a:ext cx="7264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д.ик.н</a:t>
            </a:r>
            <a:r>
              <a:rPr lang="bg-BG" sz="24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Янка Такева</a:t>
            </a:r>
            <a:endParaRPr lang="en-US" sz="24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bg-BG" sz="24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Председател </a:t>
            </a:r>
            <a:endParaRPr lang="en-US" sz="2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bg-BG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</a:t>
            </a:r>
            <a:r>
              <a:rPr lang="bg-BG" sz="24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Синдиката на българските учители</a:t>
            </a:r>
            <a:endParaRPr lang="en-US" sz="24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10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00819" y="1052736"/>
            <a:ext cx="871296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/>
            <a:r>
              <a:rPr lang="bg-BG" dirty="0" smtClean="0">
                <a:solidFill>
                  <a:srgbClr val="002060"/>
                </a:solidFill>
              </a:rPr>
              <a:t>-</a:t>
            </a:r>
            <a:r>
              <a:rPr lang="bg-BG" dirty="0" smtClean="0">
                <a:solidFill>
                  <a:srgbClr val="0070C0"/>
                </a:solidFill>
              </a:rPr>
              <a:t>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диалог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463550"/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партньорство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463550"/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солидарност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en-US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bg-BG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СБУ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през 26-те години на своето 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bg-BG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съществуване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bg-BG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наследник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bg-BG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над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120-годишната дейност и история на организираното учителско синдикално движение и просветителски печат в България,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инициира и работи за утвърждаване на добрите политики за устойчиво развитие на образователната система: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463550"/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чрез активно социално партниране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национално и местно равнище и равнище учебно заведение и извънучилищно образователно звено;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463550"/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чрез експертно участие в изработване на нормативната база на средното образование;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463550"/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повишаване на престижа и авторитета на Синдиката и на българския учител в обществото;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463550">
              <a:buFontTx/>
              <a:buChar char="-"/>
            </a:pPr>
            <a:r>
              <a:rPr lang="bg-BG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утвърждаване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добри национални и международни практики за 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възпитание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мир.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0688"/>
            <a:ext cx="33178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794" y="334397"/>
            <a:ext cx="5639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Ролята на Синдиката на българските учители </a:t>
            </a:r>
            <a:endParaRPr lang="en-US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bg-BG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за мир се основава на три принципа: </a:t>
            </a:r>
            <a:endParaRPr lang="en-US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4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11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179512" y="-9972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	</a:t>
            </a:r>
            <a:r>
              <a:rPr lang="bg-BG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През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годините Синдикатът е инициатор, организатор и съорганизатор на стотици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национални кръгли маси, конференции, дискусии, както и на Балканска конференция за мир, на форуми, посветени на темите за образованието за мир, гражданското образование, глобалното образование, устойчивото образование, мултикултурно и интеркултурното образование, на първите за България конференции за бежнаците, за изграждане на нравствено-етични ценности у учениците, за възпитание в толерантност надецата и младите хора, за осигуряване на образование на бежанците, на обучителни семинари за учители, за опазване живота и безопасността на децата и за действие при терористична заплаха, повишаване на качеството на образованието, и др.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през 2015 г. СБУ бе организатори и съорганизатор на: Национална конференция, посветена на проблемите на интеркултурното образование в България, Национална кръгла маса „Основни фактори за повишаване статуса на българските учители”, Втори международен конкурс „Извънкласни и извънучилищни дейности за устойчиво обучение и възпитание на децата и учениците”, Единадесетата учителска спартакиада на СБУ с международно участие, Международна кръгла маса на тема „Европейските секторни социални партньори насърчават потенциала на своя диалог чрез трансфер на знания и обучение”, поредица от  обучителни семинари на тема: „Терористичната заплаха за училищата”, национална конференция 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„Изграждането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осъзнаването и запазването  на християнските ценности сред децата, учениците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др.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12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23528" y="260648"/>
            <a:ext cx="8316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 algn="just"/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 за изминалата една година СБУ е бил партньор на още близо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инициативи на държавни институции и неправителствени организации, свързани с образованието, духовните ценности, гражданското възпитание, изявата на талантливите деца на България. Подкрепи глобалната инициатива на УНИЦЕФ „Най-големият урок в света“, утвърждаваща Глобалните цели за устойчиво развитие.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2084070"/>
            <a:ext cx="8568952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Възможностите за работа за възпитаване на ценности в младите хора са регламентирани в новия Закон за предучилищното и училищното образование: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bg-BG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Чл. 5</a:t>
            </a:r>
            <a:r>
              <a:rPr lang="bg-BG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bg-BG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ал. 1 от Закон за предучилищното и училищното образование - Основните цели на предучилищното и училищното образование са: </a:t>
            </a:r>
            <a:endParaRPr lang="en-US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bg-BG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интелектуално, емоционално, социално, духовно-нравствено и физическо развитие и подкрепа на всяко дете и на всеки ученик в съответствие с възрастта, потребностите, способностите и интересите му; </a:t>
            </a:r>
            <a:endParaRPr lang="en-US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bg-BG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съхраняване и утвърждаване на българската национална идентичност; </a:t>
            </a:r>
            <a:endParaRPr lang="en-US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bg-BG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придобиване на компетентности, необходими за успешна личностна и професионална реализация и активен граждански живот в съвременните общности; </a:t>
            </a:r>
            <a:endParaRPr lang="en-US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bg-BG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придобиване на компетентности за прилагане на принципите за устойчиво развитие; </a:t>
            </a:r>
            <a:endParaRPr lang="en-US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bg-BG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ранно откриване на заложбите и способностите на всяко дете и ученик 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bg-BG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bg-BG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насърчаване </a:t>
            </a:r>
            <a:r>
              <a:rPr lang="bg-BG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развитието и реализацията им; </a:t>
            </a:r>
            <a:endParaRPr lang="en-US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13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95536" y="620688"/>
            <a:ext cx="84249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формиране на устойчиви нагласи и мотивация за учене през целия живот;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придобиване на компетентности за разбиране и прилагане на принципите на демокрацията и правовата държава, на човешките права и свободи, на активното и отговорното гражданско участие;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формиране на толерантност и уважение към етническата, националната, културната, езиковата и религиозната идентичност на всеки гражданин;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формиране на толерантност и уважение към правата на децата, учениците и хората с увреждания;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познаване на националните, европейските и световните културни ценности и традиции;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придобиване на компетентности за разбиране на глобални процеси, тенденции и техните взаимовръзки;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придобиване на компетентности за разбиране и прилагане на принципите, правилата, отговорностите и правата,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които 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произтичат 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членството 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Европейския съюз.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8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14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95536" y="332656"/>
            <a:ext cx="4572000" cy="57400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Ключови компетентности: 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bg-BG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чл. 77, ал. 1 – ЗПУО; чл. 2, ал. 1 – Наредба №5/30.11.2015 г. за ООП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компетентности в областта на българския език;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умения за общуване на чужди езици;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математическа компетентност и основни компетентности в областта на природните науки и на технологиите;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дигитална компетентност;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умения за учене;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социални и граждански компетентности;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инициативност и предприемчивост;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 културна компетентност и умения за изразяване чрез творчество;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9. умения за подкрепа на устойчивото развитие и за здравословен начин на живот и спорт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128" y="316969"/>
            <a:ext cx="3096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Новият Закон осигурява необходимите предпоставки за постигане на целите </a:t>
            </a:r>
            <a:endParaRPr lang="en-US" sz="2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bg-BG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bg-BG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на ключовите компетентности: 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bg-BG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Ясно структурирана поднормативна </a:t>
            </a:r>
            <a:r>
              <a:rPr lang="bg-BG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уредба</a:t>
            </a:r>
            <a:endParaRPr lang="en-US" sz="20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bg-BG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19 </a:t>
            </a:r>
            <a:r>
              <a:rPr lang="bg-BG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държавни образователни стандарти</a:t>
            </a:r>
            <a:r>
              <a:rPr lang="bg-BG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bg-BG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Разширени възможности за изучаване и усвояване на </a:t>
            </a:r>
            <a:r>
              <a:rPr lang="bg-BG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чужди езици</a:t>
            </a:r>
            <a:r>
              <a:rPr lang="bg-BG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15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467544" y="449952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Нова образователна структура;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Предефиниране и детайлизиране на видовете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училищна подготовка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Нова структура на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учебния план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24 рамкови учебни планове;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Нови общообразователни учебни предмети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компютърно моделиране, гражданско образование, технологии и предприемачество;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По-голяма степен на свобода (автономност) на училищата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Иновативни училища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Промени в обхвата и организацията на различните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 на обучение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По-висока и отговорна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роля на учителя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участие в работни групи на МОН за разработване на ДОС, оценяване и одобряване на учебниците и др.;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76. (5) </a:t>
            </a: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процеса на училищното образование може да се изучават и учебни предмети от областта на глобалното, гражданското, здравното и интеркултурното образование,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предприемачеството, управлението на личните финанси и програмирането, защитата на родината, населението и околната среда, учебни предмети, които формират национално самочувствие, патриотичен дух и родолюбие в децата и учениците, като разширяват и допълват съдържание, което присъства интегрирано в други учебни предмети.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16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705272" y="1268760"/>
            <a:ext cx="799288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512763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независимо 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 световната теза, че учащитe се нуждаят от уменията на двадесет и първи век - критично мислене и способност за ефективно общуване, иновативност и решаване на проблеми чрез преговори и сътрудничество - педагогиката рядко е пригодена за справяне с тези предизвикателства.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512763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качество на преподаване и методите за оценяване работата на учителя и за оценка на наученото от децата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512763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промяна в начина на учене и систематизиране на знанието, което притежаваме и до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512763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имаме 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достъп. Проблем на образователната система в този смисъл е все още частичният, фрагментарен, йерархичен тип знание, който не отговаря на актуалните проблеми, които са мултидисциплинарни, транснационални, променящи се, спрямо мястото и времето.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Проблеми на образованието за мир</a:t>
            </a: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6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17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467544" y="836712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55613">
              <a:buFont typeface="Wingdings" pitchFamily="2" charset="2"/>
              <a:buChar char="ü"/>
              <a:tabLst>
                <a:tab pos="509588" algn="l"/>
              </a:tabLst>
            </a:pP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Ние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живеем в глобален свят, в който учителят 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 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отговорен да подготви учениците си за този факт, като насърчава промяната.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455613">
              <a:buFont typeface="Wingdings" pitchFamily="2" charset="2"/>
              <a:buChar char="ü"/>
              <a:tabLst>
                <a:tab pos="509588" algn="l"/>
              </a:tabLst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на професионалната култура и подготовка на учителя в контекста на интердисциплинарността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455613">
              <a:buFont typeface="Wingdings" pitchFamily="2" charset="2"/>
              <a:buChar char="ü"/>
              <a:tabLst>
                <a:tab pos="509588" algn="l"/>
              </a:tabLst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Учителите като образователни лидери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455613">
              <a:buFont typeface="Wingdings" pitchFamily="2" charset="2"/>
              <a:buChar char="ü"/>
              <a:tabLst>
                <a:tab pos="509588" algn="l"/>
              </a:tabLst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Преодоляване на неграмотността и необразоваността - невежеството подхранва екстремизма.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455613">
              <a:buFont typeface="Wingdings" pitchFamily="2" charset="2"/>
              <a:buChar char="ü"/>
              <a:tabLst>
                <a:tab pos="509588" algn="l"/>
              </a:tabLst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Образованието трябва да се интегрира във всички миротворчески процеси. 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455613">
              <a:buFont typeface="Wingdings" pitchFamily="2" charset="2"/>
              <a:buChar char="ü"/>
              <a:tabLst>
                <a:tab pos="509588" algn="l"/>
              </a:tabLst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Образованието за мир да започва още от предучилищния етап на образование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26064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Перспективи за решаване на проблемите:</a:t>
            </a:r>
            <a:endParaRPr lang="en-US" sz="2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:\SNIMKY\29-4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84" y="3801576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4050938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55613">
              <a:buFont typeface="Wingdings" pitchFamily="2" charset="2"/>
              <a:buChar char="ü"/>
              <a:tabLst>
                <a:tab pos="509588" algn="l"/>
              </a:tabLst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Осъществяване на правото на образование изисква да се обърне и доста по-голямо внимание на самото качество на преподаване, както и методите за оценка на наученото от децата.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18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539552" y="692696"/>
            <a:ext cx="504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lvl="0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Образованието по дисциплини, свързани с мира и гражданското общество, трябва да залегне във всички учебни планове.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0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Възпитаване и развитие на културата на мира – във всяка личност, семейството, училището, обществото.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0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Информационни технологии – високи технологии, информираност и способност за работа с ИТ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 indent="508000">
              <a:buFont typeface="Wingdings" pitchFamily="2" charset="2"/>
              <a:buChar char="ü"/>
            </a:pP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Гражданско образование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242" name="Picture 2" descr="H:\SNIMKY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339250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4437112"/>
            <a:ext cx="48245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lvl="2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Работа в мултикултурна среда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Работа с родителите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Работа с неправителствени 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/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организации, обществена 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анга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- </a:t>
            </a:r>
          </a:p>
          <a:p>
            <a:pPr marL="463550" lvl="2"/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жираност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2080" y="4298304"/>
            <a:ext cx="3752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lvl="2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Работа по програми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Работа за засилване 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/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на обществената чувствителност 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/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към мира и подкрепа за политиките 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2"/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на солидарност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19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23528" y="340972"/>
            <a:ext cx="5760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lvl="2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Да се поставят високи изисквания, за да има резултати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1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Практическите умения на учениците да бъдат насочени към справянето им с реалния живот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1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Право на учителите на справедливи условия на труд и на справедливо, достойно възнаграждение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1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Повишаване на статуса на учителя - обществен, социален, икономически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63550" lvl="1" indent="50800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Устойчивост на добрите политики в образованието.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9218" name="Picture 2" descr="H:\SNIMKY\0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08" y="4200480"/>
            <a:ext cx="370332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SNIMKY\IMG_0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664"/>
            <a:ext cx="2468754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SNIMKY\05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/>
          <a:stretch/>
        </p:blipFill>
        <p:spPr bwMode="auto">
          <a:xfrm>
            <a:off x="6326001" y="3840290"/>
            <a:ext cx="2134431" cy="29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E4162E-5749-41FE-B2B8-FAAF2524E9D2}" type="slidenum">
              <a:rPr lang="bg-BG" altLang="bg-BG" smtClean="0"/>
              <a:pPr eaLnBrk="1" hangingPunct="1"/>
              <a:t>2</a:t>
            </a:fld>
            <a:endParaRPr lang="bg-BG" altLang="bg-BG" smtClean="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539552" y="188640"/>
            <a:ext cx="81369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Последиците от войната върху развитието </a:t>
            </a:r>
            <a:endParaRPr lang="en-US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bg-BG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bg-BG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младите хора</a:t>
            </a: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:\SNIMKY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11" t="-18908" r="17411" b="18908"/>
          <a:stretch/>
        </p:blipFill>
        <p:spPr bwMode="auto">
          <a:xfrm>
            <a:off x="-468560" y="836712"/>
            <a:ext cx="4586991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7460" y="4190976"/>
            <a:ext cx="4126772" cy="1667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630555" algn="l"/>
                <a:tab pos="810260" algn="l"/>
              </a:tabLst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трайно нарушава правата на детето и правата на човека по най-брутален и жесток начин</a:t>
            </a:r>
            <a:r>
              <a:rPr lang="bg-BG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;</a:t>
            </a:r>
            <a:endParaRPr lang="en-US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30555" algn="l"/>
                <a:tab pos="810260" algn="l"/>
              </a:tabLst>
            </a:pPr>
            <a:endParaRPr lang="en-US" sz="300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630555" algn="l"/>
                <a:tab pos="810260" algn="l"/>
              </a:tabLst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руши общочовешките ценности;</a:t>
            </a:r>
            <a:endParaRPr lang="en-US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630555" algn="l"/>
                <a:tab pos="810260" algn="l"/>
              </a:tabLst>
            </a:pPr>
            <a:endParaRPr lang="en-US" sz="1400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3968" y="2348880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превръща младежите в необразовани, лесни за манипулиране хора;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руши социалните устои и стабилността на държавите, като спира развитието на обществата и обрича младите поколения на отчаяние и безпътица;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H:\SNIMKY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6808"/>
            <a:ext cx="3548085" cy="25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3968" y="126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унищожава предимствата на масовото образование, социалните и икономи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ческите дивиденти, които то дава на младите хора и обществата;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20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95536" y="1011500"/>
            <a:ext cx="3744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9588"/>
            <a:r>
              <a:rPr lang="bg-BG" sz="24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Образованието има властта да променя света. 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indent="509588"/>
            <a:r>
              <a:rPr lang="bg-BG" sz="24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Образованите </a:t>
            </a:r>
            <a:r>
              <a:rPr lang="bg-BG" sz="24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хора </a:t>
            </a:r>
            <a:r>
              <a:rPr lang="bg-BG" sz="24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изграждат </a:t>
            </a:r>
            <a:r>
              <a:rPr lang="bg-BG" sz="24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по-високо </a:t>
            </a:r>
            <a:r>
              <a:rPr lang="bg-BG" sz="2400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организирани държави </a:t>
            </a:r>
            <a:r>
              <a:rPr lang="bg-BG" sz="2400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и общества, основаващи се на мира и на интелигентен, устойчив и приобщаващ растеж.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4" name="Picture 1" descr="global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609317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7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AB208E-7D4B-48F3-B515-57AD14A0E69D}" type="slidenum">
              <a:rPr lang="bg-BG" altLang="bg-BG" smtClean="0"/>
              <a:pPr eaLnBrk="1" hangingPunct="1"/>
              <a:t>21</a:t>
            </a:fld>
            <a:endParaRPr lang="bg-BG" altLang="bg-BG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46856" y="2636838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БЛАГОДАРЯ ВИ</a:t>
            </a:r>
            <a:b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</a:br>
            <a: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ЗА ВНИМАНИЕТО!</a:t>
            </a:r>
            <a:b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</a:br>
            <a:r>
              <a:rPr lang="bg-BG" altLang="bg-BG" sz="28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bg-BG" altLang="bg-BG" sz="28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</a:br>
            <a: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Д.ИК.Н. ЯНКА ТАКЕВА,</a:t>
            </a:r>
            <a:b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</a:br>
            <a: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ПРЕДСЕДАТЕЛ НА СБУ</a:t>
            </a:r>
            <a:r>
              <a:rPr lang="en-US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</a:br>
            <a:r>
              <a:rPr lang="en-US" altLang="bg-BG" sz="28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altLang="bg-BG" sz="2800" dirty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</a:br>
            <a: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тел.: </a:t>
            </a:r>
            <a:r>
              <a:rPr lang="en-US" altLang="bg-BG" sz="280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+359 2 </a:t>
            </a:r>
            <a:r>
              <a:rPr lang="bg-BG" altLang="bg-BG" sz="280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987 </a:t>
            </a:r>
            <a: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78 18</a:t>
            </a:r>
            <a:b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</a:br>
            <a:r>
              <a:rPr lang="en-US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e-mail</a:t>
            </a:r>
            <a:r>
              <a:rPr lang="bg-BG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: </a:t>
            </a:r>
            <a:r>
              <a:rPr lang="en-US" altLang="bg-BG" sz="28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sbu_centrala@abv.bg</a:t>
            </a:r>
            <a:endParaRPr lang="bg-BG" altLang="bg-BG" sz="2800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3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175196" y="121350"/>
            <a:ext cx="26116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bg-BG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унищожава материалната база и не само нея, защото в училищата се изгражда мирогледът на младите хора;</a:t>
            </a:r>
            <a:endPara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bg-BG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принуждава децата и младите хора да напуснат домовете и класните си стаи, лишава ги от тяхното минало, принадлежност и самоличност, превръща ги в бежанци, понякога - завинаги - лишени от възможности за нормално битие, образование, житейска реализация, от израстване на потенциала им в полза на развитието - собственото и на обществото;</a:t>
            </a:r>
            <a:endPara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:\SNIMKY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888" y="96311"/>
            <a:ext cx="335711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SNIMKY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" y="121350"/>
            <a:ext cx="300488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SNIMKY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" y="1916832"/>
            <a:ext cx="308610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SNIMKY\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" y="4477073"/>
            <a:ext cx="30861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SNIMKY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94226"/>
            <a:ext cx="3218439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:\SNIMKY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92" y="2564904"/>
            <a:ext cx="308610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ü"/>
              <a:defRPr/>
            </a:pPr>
            <a:fld id="{04D61D89-1BA0-4007-B7F9-D006E844CB75}" type="slidenum">
              <a:rPr lang="bg-BG" altLang="bg-BG" smtClean="0"/>
              <a:pPr marL="171450" indent="-171450">
                <a:buFont typeface="Wingdings" pitchFamily="2" charset="2"/>
                <a:buChar char="ü"/>
                <a:defRPr/>
              </a:pPr>
              <a:t>4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4932040" y="260648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унищожава просперитета на отделната личност и на държавата, тъй като „образованост = просперитет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“;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неконтролируемо увеличава пропастта между „културата на образоваността” и „културата на необразоваността”, което създава най-големи опасности за човечеството</a:t>
            </a:r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най-важното - унищожава обществото, тъй като разпадът на образователната система неминуемо води и до цялостен разпад обществото.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:\SNIMKY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18691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SNIMKY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3" y="3457272"/>
            <a:ext cx="40606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5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1403648" y="3789040"/>
            <a:ext cx="73448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Чрез образованието децата и младите хора: 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bg-BG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учат се да мислят критично и независимо;</a:t>
            </a:r>
            <a:endParaRPr lang="en-US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bg-BG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израстват и се развиват като личности;</a:t>
            </a:r>
            <a:endParaRPr lang="en-US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bg-BG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учат се да съжителстват заедно и да бъдат активни граждани.</a:t>
            </a:r>
            <a:endParaRPr lang="en-US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:\SNIMKY\_DSC06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8378"/>
          <a:stretch/>
        </p:blipFill>
        <p:spPr bwMode="auto">
          <a:xfrm>
            <a:off x="1907704" y="231494"/>
            <a:ext cx="5782497" cy="32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6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107504" y="188640"/>
            <a:ext cx="8928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в България работим за възпитаване на ценности </a:t>
            </a:r>
            <a:r>
              <a:rPr lang="en-US" sz="2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bg-BG" sz="2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bg-BG" sz="2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младите хора, свързани с мира, сътрудничеството, толерантността, взаимоотношения на равнопоставеност </a:t>
            </a:r>
            <a:r>
              <a:rPr lang="en-US" sz="2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bg-BG" sz="2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bg-BG" sz="2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приемане на различния в:</a:t>
            </a:r>
            <a:endParaRPr lang="en-US" sz="2200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464" y="1735063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Урочната дейност: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учебни програми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учебно съдържание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учебно-възпитателен процес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 на класа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разглеждане на теми от глобалното, гражданското и интеркултурното образование в часа на класа, в заниманията по интереси и във факултативните часове;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Роля на Гражданското образование за формиране на ценностна система в младите хора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6" y="2573416"/>
            <a:ext cx="4260407" cy="3200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1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7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755576" y="37890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Извънкласните дейности: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по проекти - национални и международни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Проектно-базирано образование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Клубове по интереси, творчески ателиета и други творчески дейности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2000" y="476672"/>
            <a:ext cx="4120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Извънучилищните дейности: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центрове за личностно развитие /от 1.08.2016 г./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момента: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Обединени 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детски комплекси,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Центрове 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работа с деца,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Школи </a:t>
            </a: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развитие на ученическото творчество,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Ученически спортни школи,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Ученически обсерватории и др.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:\SNIMKY\36-9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3292398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SNIMKY\40-1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477337"/>
            <a:ext cx="46634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9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8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23528" y="260648"/>
            <a:ext cx="4320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с: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3038" lvl="2" indent="741363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НПО - конференции, дискусии, семинари, програми, конкурси, разнообразни инициативи: концерти, съвместни изследвания, походи, изложби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3038" lvl="2" indent="741363">
              <a:buFont typeface="Wingdings" pitchFamily="2" charset="2"/>
              <a:buChar char="ü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Родители - партньорство с родителите; родителски съвети, училищни настоятелства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:\SNIMKY\18-143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7" y="3591272"/>
            <a:ext cx="30455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3928" y="3519006"/>
            <a:ext cx="4788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Взаимодействие между училище, семейство, обществена среда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Изграждане на Обществени съвети към училищата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bg-BG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Училището „по подразбиране“ покрива дефицити, допуснати от другите участници в схемата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bg-BG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Национални и научно-практически форуми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H:\SNIMKY\40-12-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1216"/>
            <a:ext cx="397764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7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61D89-1BA0-4007-B7F9-D006E844CB75}" type="slidenum">
              <a:rPr lang="bg-BG" altLang="bg-BG" smtClean="0"/>
              <a:pPr>
                <a:defRPr/>
              </a:pPr>
              <a:t>9</a:t>
            </a:fld>
            <a:endParaRPr lang="bg-BG" altLang="bg-BG"/>
          </a:p>
        </p:txBody>
      </p:sp>
      <p:sp>
        <p:nvSpPr>
          <p:cNvPr id="3" name="Rectangle 2"/>
          <p:cNvSpPr/>
          <p:nvPr/>
        </p:nvSpPr>
        <p:spPr>
          <a:xfrm>
            <a:off x="3563888" y="116632"/>
            <a:ext cx="53823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280988">
              <a:buFont typeface="Wingdings" pitchFamily="2" charset="2"/>
              <a:buChar char="ü"/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Квалификация на учителя: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280988">
              <a:buFont typeface="Arial" pitchFamily="34" charset="0"/>
              <a:buChar char="•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Използва интерактивни методи на обучение, като екипна работа, ролеви игри, дискусии.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280988">
              <a:buFont typeface="Arial" pitchFamily="34" charset="0"/>
              <a:buChar char="•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Изгражда умения за търсене на информация, разбиране, критично мислене.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280988">
              <a:buFont typeface="Arial" pitchFamily="34" charset="0"/>
              <a:buChar char="•"/>
            </a:pP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Утвърждава ценности като чувство на справедливост, толерантност, отговорност  и позитивно, творческо отношение.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280988">
              <a:buFont typeface="Wingdings" pitchFamily="2" charset="2"/>
              <a:buChar char="ü"/>
            </a:pPr>
            <a:r>
              <a:rPr lang="bg-BG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Дейности за развитие на компетентностите на всички членове на училищната общност</a:t>
            </a:r>
            <a:r>
              <a:rPr lang="bg-B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5" y="312044"/>
            <a:ext cx="3408914" cy="189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:\SNIMKY\40-41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38912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SNIMKY\38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SNIMKY\38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2" y="3139792"/>
            <a:ext cx="316992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2887</TotalTime>
  <Words>1395</Words>
  <Application>Microsoft Office PowerPoint</Application>
  <PresentationFormat>On-screen Show (4:3)</PresentationFormat>
  <Paragraphs>172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Concourse</vt:lpstr>
      <vt:lpstr>Учителските синдикати  от Балканските страни за мир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БЛАГОДАРЯ ВИ ЗА ВНИМАНИЕТО!  Д.ИК.Н. ЯНКА ТАКЕВА, ПРЕДСЕДАТЕЛ НА СБУ  тел.: +359 2 987 78 18 e-mail: sbu_centrala@abv.bg</vt:lpstr>
    </vt:vector>
  </TitlesOfParts>
  <Company>- ETH0 -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СПЕЦИФИЧНИ ПРОБЛЕМИ И ОПИТ НА ДИАЛОГА  И КОЛЕКТИВНОТО ДОГОВАРЯНЕ В СИСТЕМАТА НА СРЕДНОТО ОБРАЗОВАНИЕ</dc:title>
  <dc:creator>pcuser</dc:creator>
  <cp:lastModifiedBy>Milko Filipov</cp:lastModifiedBy>
  <cp:revision>215</cp:revision>
  <cp:lastPrinted>2015-10-30T11:35:22Z</cp:lastPrinted>
  <dcterms:created xsi:type="dcterms:W3CDTF">2010-10-19T09:55:23Z</dcterms:created>
  <dcterms:modified xsi:type="dcterms:W3CDTF">2016-03-25T03:34:10Z</dcterms:modified>
</cp:coreProperties>
</file>